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7" r:id="rId7"/>
    <p:sldId id="261" r:id="rId8"/>
    <p:sldId id="262" r:id="rId9"/>
    <p:sldId id="269" r:id="rId10"/>
    <p:sldId id="275" r:id="rId11"/>
    <p:sldId id="263" r:id="rId12"/>
    <p:sldId id="271" r:id="rId13"/>
    <p:sldId id="273" r:id="rId14"/>
    <p:sldId id="274" r:id="rId15"/>
    <p:sldId id="26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DC8D5-D549-44E7-9F25-5E106FE3E112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3CAD0-65CF-4C5B-A07D-8A27212D7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4B645-46BC-4CC9-8D40-4798684E2BC6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B2E9C-B419-44B5-9BD8-BC5FDA6D6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66C11-C6FB-4C25-A669-19A152B756E4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2C010-4AE3-4050-A2FE-E5761988F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AFFC-1A58-423E-B4F5-20817979CE37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F9F76-3B86-4FB7-94E3-6FCD3A6A1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4172B-7F53-4204-8B41-70C3CD01031E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E8F6F-2FD3-4DB1-BAEC-13DFF9D05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1EAEA-DC66-4B2E-B596-259CEB2D4C1D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C206-ED6C-4DE2-B746-F6C619158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5608D-A0BA-4CE5-AD0E-A3ABFDF2ABF8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DD65-BC5A-43A8-A044-829D59D8D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FDF82-EF0E-48CF-8A68-4EA33887600D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7A9E6-C54C-4CE5-B5F3-EB36C608B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C0BD4-71C3-4544-AD30-BE40B1CA0860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78CFF-439C-4B86-B156-30B3E4722D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A6A94-95E3-4F4F-8CEF-ABA76B160102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05265-D266-409E-84AE-38FEA7C3A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9238C-031B-421F-A19A-599330D41235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D55D4-FCEC-45D4-8675-81C1EF228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3175ED-D4AE-42C2-9E34-F546DF7BDC4F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87ADE7-C9D3-45B2-B459-EBC573339A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chiarelb\Local%20Settings\Temp\Desktop\timer%20for%20pd.mh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chiarelb\Local%20Settings\Temp\Desktop\timer%20for%20pd.mh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chiarelb\Local%20Settings\Temp\Desktop\timer%20for%20pd.mh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chiarelb\Local%20Settings\Temp\Desktop\timer%20for%20pd.mh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chiarelb\Local%20Settings\Temp\Desktop\corkboard.mht" TargetMode="External"/><Relationship Id="rId2" Type="http://schemas.openxmlformats.org/officeDocument/2006/relationships/hyperlink" Target="file:///C:\Documents%20and%20Settings\chiarelb\Local%20Settings\Temp\Deskto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752600"/>
            <a:ext cx="7851648" cy="1828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rgbClr val="FFFF00"/>
                </a:solidFill>
                <a:effectLst/>
              </a:rPr>
              <a:t>Understanding and Supporting Children’s Mathematical Vocabulary Development</a:t>
            </a:r>
            <a:endParaRPr lang="en-US" sz="5400" dirty="0">
              <a:solidFill>
                <a:srgbClr val="FFFF00"/>
              </a:solidFill>
              <a:effectLst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609600" y="3733800"/>
            <a:ext cx="7854950" cy="1752600"/>
          </a:xfrm>
        </p:spPr>
        <p:txBody>
          <a:bodyPr/>
          <a:lstStyle/>
          <a:p>
            <a:pPr marR="0"/>
            <a:r>
              <a:rPr lang="en-US" sz="4400" i="1" smtClean="0"/>
              <a:t>How Children Learn Through “The Four Lenses of Learning”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2133600" y="5791200"/>
            <a:ext cx="533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Presented By:  LEO HANLEY and MIKE PRELETZ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Guided Lecture Organizer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Complete the “</a:t>
            </a:r>
            <a:r>
              <a:rPr lang="en-US" sz="2800" i="1" smtClean="0"/>
              <a:t>From the Lecture” </a:t>
            </a:r>
            <a:r>
              <a:rPr lang="en-US" sz="2800" smtClean="0"/>
              <a:t>section of the organizer.</a:t>
            </a:r>
          </a:p>
          <a:p>
            <a:endParaRPr lang="en-US" sz="2800" smtClean="0"/>
          </a:p>
          <a:p>
            <a:r>
              <a:rPr lang="en-US" sz="2800" smtClean="0"/>
              <a:t>After a discussion of each lens, complete the </a:t>
            </a:r>
            <a:r>
              <a:rPr lang="en-US" sz="2800" i="1" smtClean="0"/>
              <a:t>“Reflections / Connections” </a:t>
            </a:r>
            <a:r>
              <a:rPr lang="en-US" sz="2800" smtClean="0"/>
              <a:t>section of the organizer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MEANING Centered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Learning based on real life situations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Teacher should explain to students why they are learning topics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Relate the new to what they know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err="1" smtClean="0"/>
              <a:t>Metacognition</a:t>
            </a:r>
            <a:endParaRPr lang="en-US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LANGUAGE Based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/>
          <a:lstStyle/>
          <a:p>
            <a:endParaRPr lang="en-US" sz="2800" smtClean="0"/>
          </a:p>
          <a:p>
            <a:endParaRPr lang="en-US" sz="2800" smtClean="0"/>
          </a:p>
          <a:p>
            <a:endParaRPr lang="en-US" sz="2800" smtClean="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609600" y="2667000"/>
            <a:ext cx="80772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Oral and written language</a:t>
            </a:r>
          </a:p>
          <a:p>
            <a:pPr>
              <a:buFont typeface="Arial" charset="0"/>
              <a:buChar char="•"/>
            </a:pPr>
            <a:endParaRPr lang="en-US" sz="28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Rich language environment, purposeful activity, opportunities for choice, authentic purposes</a:t>
            </a:r>
          </a:p>
          <a:p>
            <a:pPr>
              <a:buFont typeface="Arial" charset="0"/>
              <a:buChar char="•"/>
            </a:pPr>
            <a:endParaRPr lang="en-US" sz="28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Content is learned with and through language 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/>
          <a:lstStyle/>
          <a:p>
            <a:endParaRPr lang="en-US" sz="2800" smtClean="0"/>
          </a:p>
          <a:p>
            <a:endParaRPr lang="en-US" sz="2800" smtClean="0"/>
          </a:p>
          <a:p>
            <a:endParaRPr lang="en-US" sz="2800" smtClean="0"/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762000" y="2133600"/>
            <a:ext cx="7848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Understanding that everyone learns differently</a:t>
            </a:r>
          </a:p>
          <a:p>
            <a:pPr>
              <a:buFont typeface="Arial" charset="0"/>
              <a:buChar char="•"/>
            </a:pPr>
            <a:endParaRPr lang="en-US" sz="28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Differentiating</a:t>
            </a:r>
          </a:p>
          <a:p>
            <a:pPr>
              <a:buFont typeface="Arial" charset="0"/>
              <a:buChar char="•"/>
            </a:pPr>
            <a:endParaRPr lang="en-US" sz="28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Students develop their own styles, voices and strategies for learning.</a:t>
            </a:r>
          </a:p>
          <a:p>
            <a:pPr>
              <a:buFont typeface="Arial" charset="0"/>
              <a:buChar char="•"/>
            </a:pPr>
            <a:endParaRPr lang="en-US" sz="28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Feelings powerful component of learning</a:t>
            </a:r>
          </a:p>
          <a:p>
            <a:endParaRPr lang="en-US" sz="28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“Locus of control”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/>
          <a:lstStyle/>
          <a:p>
            <a:endParaRPr lang="en-US" sz="2800" smtClean="0"/>
          </a:p>
          <a:p>
            <a:endParaRPr lang="en-US" sz="2800" smtClean="0"/>
          </a:p>
          <a:p>
            <a:endParaRPr lang="en-US" sz="2800" smtClean="0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533400" y="2209800"/>
            <a:ext cx="82296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Classroom of learners</a:t>
            </a:r>
          </a:p>
          <a:p>
            <a:pPr>
              <a:buFont typeface="Arial" charset="0"/>
              <a:buChar char="•"/>
            </a:pPr>
            <a:endParaRPr lang="en-US" sz="28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Positive, comfortable environment</a:t>
            </a:r>
          </a:p>
          <a:p>
            <a:pPr>
              <a:buFont typeface="Arial" charset="0"/>
              <a:buChar char="•"/>
            </a:pPr>
            <a:endParaRPr lang="en-US" sz="28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Learn how to interact with each other</a:t>
            </a:r>
          </a:p>
          <a:p>
            <a:pPr>
              <a:buFont typeface="Arial" charset="0"/>
              <a:buChar char="•"/>
            </a:pPr>
            <a:endParaRPr lang="en-US" sz="28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Not putting someone on the spot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TICKET OUT</a:t>
            </a:r>
            <a:endParaRPr lang="en-US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7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7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  <a:endParaRPr lang="en-US" sz="7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TODAY’S OBJECTIVE:</a:t>
            </a:r>
            <a:endParaRPr lang="en-US" b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438"/>
          </a:xfrm>
        </p:spPr>
        <p:txBody>
          <a:bodyPr>
            <a:normAutofit lnSpcReduction="10000"/>
          </a:bodyPr>
          <a:lstStyle/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3600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600" dirty="0" smtClean="0"/>
              <a:t>Coaches will understand the difficulties children sometimes face in learning mathematical language.  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3600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600" dirty="0" smtClean="0"/>
              <a:t>Coaches will be offered strategies teachers may use to overcome these difficulties.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P.D.N.</a:t>
            </a:r>
            <a:r>
              <a:rPr lang="en-US" sz="6600" dirty="0" smtClean="0"/>
              <a:t> – </a:t>
            </a:r>
            <a:r>
              <a:rPr lang="en-US" sz="4400" i="1" dirty="0" smtClean="0"/>
              <a:t>(Before Reading)</a:t>
            </a:r>
            <a:endParaRPr lang="en-US" sz="4400" i="1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7244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	</a:t>
            </a:r>
            <a:r>
              <a:rPr lang="en-US" sz="4800" smtClean="0"/>
              <a:t>Write five sentences describing how a teacher can support mathematical vocabulary development across the curriculum.</a:t>
            </a:r>
          </a:p>
          <a:p>
            <a:pPr algn="ctr">
              <a:buFont typeface="Wingdings 2" pitchFamily="18" charset="2"/>
              <a:buNone/>
            </a:pPr>
            <a:r>
              <a:rPr lang="en-US" sz="2000" smtClean="0">
                <a:hlinkClick r:id="rId2" action="ppaction://hlinkfile"/>
              </a:rPr>
              <a:t>..\Desktop\timer for pd.mht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 Vocabulary Activity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371600"/>
          </a:xfrm>
        </p:spPr>
        <p:txBody>
          <a:bodyPr>
            <a:normAutofit fontScale="3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>
              <a:hlinkClick r:id="rId2" action="ppaction://hlinkfile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hlinkClick r:id="rId2" action="ppaction://hlinkfile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>
              <a:hlinkClick r:id="rId2" action="ppaction://hlinkfile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hlinkClick r:id="rId2" action="ppaction://hlinkfile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>
              <a:hlinkClick r:id="rId2" action="ppaction://hlinkfile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>
              <a:hlinkClick r:id="rId2" action="ppaction://hlinkfile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>
              <a:hlinkClick r:id="rId2" action="ppaction://hlinkfile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  <a:hlinkClick r:id="rId2" action="ppaction://hlinkfile"/>
              </a:rPr>
              <a:t>..\Desktop\timer for pd.mht</a:t>
            </a:r>
            <a:endParaRPr lang="en-US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685800" y="2286000"/>
            <a:ext cx="7772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>
                <a:latin typeface="Constantia" pitchFamily="18" charset="0"/>
              </a:rPr>
              <a:t>As a group, answer the question on the yellow paper on your table.</a:t>
            </a:r>
          </a:p>
          <a:p>
            <a:pPr>
              <a:buFont typeface="Arial" charset="0"/>
              <a:buChar char="•"/>
            </a:pPr>
            <a:endParaRPr lang="en-US" sz="36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3600">
                <a:latin typeface="Constantia" pitchFamily="18" charset="0"/>
              </a:rPr>
              <a:t>Be prepared to share your responses.</a:t>
            </a:r>
          </a:p>
          <a:p>
            <a:endParaRPr lang="en-US" sz="3600">
              <a:latin typeface="Constantia" pitchFamily="18" charset="0"/>
            </a:endParaRPr>
          </a:p>
          <a:p>
            <a:endParaRPr lang="en-US" sz="36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9144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7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Reading </a:t>
            </a:r>
            <a:r>
              <a:rPr lang="en-US" dirty="0" smtClean="0"/>
              <a:t> </a:t>
            </a:r>
            <a:r>
              <a:rPr lang="en-US" sz="4900" i="1" dirty="0" smtClean="0"/>
              <a:t>(During)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700" dirty="0" smtClean="0"/>
              <a:t>Independently, read the article entitled “</a:t>
            </a:r>
            <a:r>
              <a:rPr lang="en-US" sz="5700" b="1" i="1" dirty="0" smtClean="0"/>
              <a:t>Understanding and Supporting Children’s Mathematical Vocabulary Development” </a:t>
            </a:r>
            <a:r>
              <a:rPr lang="en-US" sz="5700" dirty="0" smtClean="0"/>
              <a:t>and mark-up with notes.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hlinkClick r:id="rId2" action="ppaction://hlinkfile"/>
              </a:rPr>
              <a:t>..\Desktop\timer for pd.mht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Reading Talk Preparation Form – </a:t>
            </a:r>
            <a:r>
              <a:rPr lang="en-US" sz="4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(After)</a:t>
            </a:r>
            <a:endParaRPr lang="en-US" sz="49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43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b="1" smtClean="0"/>
              <a:t>Complete Group Reading Sheet</a:t>
            </a:r>
          </a:p>
          <a:p>
            <a:pPr>
              <a:buFont typeface="Wingdings 2" pitchFamily="18" charset="2"/>
              <a:buNone/>
            </a:pPr>
            <a:endParaRPr lang="en-US" u="sng" smtClean="0"/>
          </a:p>
          <a:p>
            <a:pPr>
              <a:buFont typeface="Wingdings 2" pitchFamily="18" charset="2"/>
              <a:buNone/>
            </a:pPr>
            <a:r>
              <a:rPr lang="en-US" b="1" smtClean="0"/>
              <a:t> </a:t>
            </a:r>
            <a:endParaRPr lang="en-US" smtClean="0"/>
          </a:p>
          <a:p>
            <a:endParaRPr 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3429000"/>
          <a:ext cx="6096000" cy="3714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762000" y="1905000"/>
            <a:ext cx="7620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2743200"/>
          <a:ext cx="8534400" cy="2286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88677"/>
                <a:gridCol w="2500923"/>
                <a:gridCol w="2844800"/>
              </a:tblGrid>
              <a:tr h="21336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What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stood out for me!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How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can I use this?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What questions do I have?</a:t>
                      </a: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66800" y="5410200"/>
            <a:ext cx="69342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Share with a partner, then whole group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  <a:hlinkClick r:id="rId2" action="ppaction://hlinkfile"/>
              </a:rPr>
              <a:t>..\Desktop\timer for pd.mht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CORKBOARDME ACTIVITY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914400"/>
          </a:xfrm>
        </p:spPr>
        <p:txBody>
          <a:bodyPr>
            <a:normAutofit fontScale="55000" lnSpcReduction="20000"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>
              <a:hlinkClick r:id="rId2" action="ppaction://hlinkfile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hlinkClick r:id="rId2" action="ppaction://hlinkfile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>
              <a:hlinkClick r:id="rId2" action="ppaction://hlinkfile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hlinkClick r:id="rId3" action="ppaction://hlinkfile"/>
              </a:rPr>
              <a:t>..\Desktop\corkboard.mht</a:t>
            </a:r>
            <a:endParaRPr lang="en-US" dirty="0"/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914400" y="2362200"/>
            <a:ext cx="716280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As a group, come up with 4 </a:t>
            </a:r>
            <a:r>
              <a:rPr lang="en-US" sz="3200" i="1">
                <a:latin typeface="Constantia" pitchFamily="18" charset="0"/>
              </a:rPr>
              <a:t>Very    Important Points (VIP’s) </a:t>
            </a:r>
            <a:r>
              <a:rPr lang="en-US" sz="3200">
                <a:latin typeface="Constantia" pitchFamily="18" charset="0"/>
              </a:rPr>
              <a:t> to post on </a:t>
            </a:r>
            <a:r>
              <a:rPr lang="en-US" sz="3200" i="1">
                <a:latin typeface="Constantia" pitchFamily="18" charset="0"/>
              </a:rPr>
              <a:t>Corkboardme.</a:t>
            </a:r>
          </a:p>
          <a:p>
            <a:endParaRPr lang="en-US" i="1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Select a group member to post your VIP’s  on the site.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of CORKBOARDME Activity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2468563"/>
            <a:ext cx="8229600" cy="4389437"/>
          </a:xfrm>
        </p:spPr>
        <p:txBody>
          <a:bodyPr/>
          <a:lstStyle/>
          <a:p>
            <a:r>
              <a:rPr lang="en-US" sz="4400" smtClean="0"/>
              <a:t>Reflection Activity</a:t>
            </a:r>
          </a:p>
          <a:p>
            <a:pPr>
              <a:buFont typeface="Wingdings 2" pitchFamily="18" charset="2"/>
              <a:buNone/>
            </a:pPr>
            <a:endParaRPr lang="en-US" sz="4400" smtClean="0"/>
          </a:p>
          <a:p>
            <a:r>
              <a:rPr lang="en-US" sz="4400" smtClean="0"/>
              <a:t>Commonalities / Differences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4 LENSES OF LEARNING</a:t>
            </a:r>
            <a:endParaRPr lang="en-US" sz="5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Content Placeholder 3" descr="4 lenses.jpg"/>
          <p:cNvPicPr>
            <a:picLocks noGrp="1" noChangeAspect="1"/>
          </p:cNvPicPr>
          <p:nvPr>
            <p:ph idx="1"/>
          </p:nvPr>
        </p:nvPicPr>
        <p:blipFill>
          <a:blip r:embed="rId2"/>
          <a:srcRect l="29349" t="38191" r="16148" b="27089"/>
          <a:stretch>
            <a:fillRect/>
          </a:stretch>
        </p:blipFill>
        <p:spPr>
          <a:xfrm>
            <a:off x="990600" y="2133600"/>
            <a:ext cx="6965950" cy="4419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2708</TotalTime>
  <Words>311</Words>
  <Application>Microsoft Office PowerPoint</Application>
  <PresentationFormat>On-screen Show (4:3)</PresentationFormat>
  <Paragraphs>95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Constantia</vt:lpstr>
      <vt:lpstr>Arial</vt:lpstr>
      <vt:lpstr>Calibri</vt:lpstr>
      <vt:lpstr>Wingdings 2</vt:lpstr>
      <vt:lpstr>Flow</vt:lpstr>
      <vt:lpstr>Flow</vt:lpstr>
      <vt:lpstr>Flow</vt:lpstr>
      <vt:lpstr>Flow</vt:lpstr>
      <vt:lpstr>Slide 1</vt:lpstr>
      <vt:lpstr>TODAY’S OBJECTIVE:</vt:lpstr>
      <vt:lpstr>P.D.N. – (Before Reading)</vt:lpstr>
      <vt:lpstr>Math Vocabulary Activity</vt:lpstr>
      <vt:lpstr>    Reading  (During) </vt:lpstr>
      <vt:lpstr>Group Reading Talk Preparation Form – (After)</vt:lpstr>
      <vt:lpstr>CORKBOARDME ACTIVITY</vt:lpstr>
      <vt:lpstr>Review of CORKBOARDME Activity</vt:lpstr>
      <vt:lpstr>The 4 LENSES OF LEARNING</vt:lpstr>
      <vt:lpstr>Guided Lecture Organizer</vt:lpstr>
      <vt:lpstr>MEANING Centered</vt:lpstr>
      <vt:lpstr>LANGUAGE Based</vt:lpstr>
      <vt:lpstr>HUMAN</vt:lpstr>
      <vt:lpstr>SOCIAL</vt:lpstr>
      <vt:lpstr>TICKET OUT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and Supporting Children’s Mathematical Vocabulary Development</dc:title>
  <dc:creator> </dc:creator>
  <cp:lastModifiedBy>chiarelb</cp:lastModifiedBy>
  <cp:revision>7</cp:revision>
  <dcterms:created xsi:type="dcterms:W3CDTF">2011-12-06T16:27:57Z</dcterms:created>
  <dcterms:modified xsi:type="dcterms:W3CDTF">2012-02-27T19:03:19Z</dcterms:modified>
</cp:coreProperties>
</file>